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9"/>
    <p:restoredTop sz="94635"/>
  </p:normalViewPr>
  <p:slideViewPr>
    <p:cSldViewPr snapToGrid="0" snapToObjects="1">
      <p:cViewPr varScale="1">
        <p:scale>
          <a:sx n="146" d="100"/>
          <a:sy n="146" d="100"/>
        </p:scale>
        <p:origin x="6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6726F-518E-794A-8E6D-7DE21720CB96}" type="datetimeFigureOut">
              <a:rPr lang="en-US" smtClean="0"/>
              <a:t>6/27/21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9D412-AA06-9543-B212-9171B931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17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9D412-AA06-9543-B212-9171B93140A9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4BF3-61F7-3B43-9D35-7F8FC398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90FBE-EA84-B444-AE3A-16F6A291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9550-C4E9-EF4C-BA99-56E0640F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1FB3-E4BF-F445-B1A3-0FD6F29627D3}" type="datetime1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4B8B-EFFE-134A-8D55-1FF610C7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D614B-57D9-7149-989F-6F943A27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8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5701-DE57-B34F-88FA-8AE606B66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698A2-A79F-3C4B-A607-5FE998504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03E5C-8BEF-B443-813D-C0201284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BE892-686E-814E-A65B-D3EB00A76FD7}" type="datetime1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4CDD7-1C2A-8948-BBAE-58D58FBE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94E4-C48C-724D-8A5E-13D8DC07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6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37039-C1B3-C24F-883F-DD84EB85A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97A77-2BD1-C444-AFAD-C5728706D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60B9-F1D5-674D-90A7-D3BD6DC2C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6352-49E4-614A-99FF-2292EF707401}" type="datetime1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85A15-DCE4-A542-9946-6F7FE388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0E3C-27C9-BF4F-93EC-CCC82EB4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1808-4279-2648-9B53-2094573F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6C63F-451B-C845-B22B-ED5174435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835C-CA1C-6B47-94D9-56A6DA7ED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B28AD-98B2-804F-9992-93554C01E214}" type="datetime1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8741D-532F-B244-9066-0CAFACFE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DF702-C40C-E44F-8FA0-78AF5627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108F-EB1A-D241-87A7-B190DE7F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E409A-4441-3944-86EE-14DD9CA59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2328C-F9B6-1D44-B1F3-84BDEB1E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D5C78-2BF8-3147-97D2-CF8636E57D02}" type="datetime1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9357D-10BF-3344-8EAB-1B98D1AF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2E73-3CDD-5D49-BFCC-C5C7A66A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6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2C596-E923-8C47-B109-2E0454BB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94D47-8C42-C64A-8F81-B9A69E12B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0A255-FFDA-7543-A8D4-33CCE4F2E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95455-E444-7247-83A2-17BEF3E1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A943-BCCB-904A-8B1E-054B2C70604E}" type="datetime1">
              <a:rPr lang="en-US" smtClean="0"/>
              <a:t>6/27/21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9CCE7-EA87-374D-914E-13FB1788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7A339-DE33-AB41-92D2-7CC3218B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5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6341-8E76-6C48-AF36-BD9DE859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90398-5557-FA47-B7A0-6227573B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A5119-02FB-5543-B5EB-68101E2D0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4BD2E-70BC-434F-8D15-2093121FA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49566-E90B-384D-8388-8399D24DD0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B84AF4-4400-B045-B455-644E3B1F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CF9-8F60-D04E-B29E-3B5C0EE5FFCE}" type="datetime1">
              <a:rPr lang="en-US" smtClean="0"/>
              <a:t>6/27/21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056C9-AB08-184E-B3EC-431718FB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AF639-22F1-FF42-8207-2E931D3C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7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82003-07F3-B84C-8D5B-3EE5B6B8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8920B-6395-544B-9F97-1CE1F86B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049D-7615-A24D-B333-34B887FAC6FD}" type="datetime1">
              <a:rPr lang="en-US" smtClean="0"/>
              <a:t>6/27/21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4D7D7-8B4D-044E-A8D1-D6E483A34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42297-8AB7-FF49-87AE-7FCAB30A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0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2182C-81FE-CD4A-A97C-7E169DC2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9F377-D6B1-AA45-856C-9ADCE19C40FB}" type="datetime1">
              <a:rPr lang="en-US" smtClean="0"/>
              <a:t>6/27/21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2CB65-8A04-9845-BD74-0B904F8E8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3C6F1-C3F1-404D-B774-5772F83F8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BC38-8D6D-C44A-8270-D1A4A1AD9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590B7-DF50-2E4E-ADE1-A6847976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06526-5351-F246-9098-31CBC9A70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3DB2D-1DA6-FF4F-A112-8B776BD5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7CD91-F7EB-5A4A-A6E7-1FD2B0E01BC3}" type="datetime1">
              <a:rPr lang="en-US" smtClean="0"/>
              <a:t>6/27/21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C17F4-F631-BE47-8E47-3FA54414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BE99C-DB9C-A647-B11E-31211C388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2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B7D6-418F-D04E-A583-3F61B90D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907AEF-76AD-8F47-8666-A051BC8D66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D2A53-861C-F94B-8BCA-65E16388E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2278F-3651-3A43-BD40-2514956C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2BAF-35ED-B349-896B-44570F386C84}" type="datetime1">
              <a:rPr lang="en-US" smtClean="0"/>
              <a:t>6/27/21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B6F87-BF8C-9441-B984-0626BC04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4CB28-6105-1A48-85D6-FC01C00C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8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1D901-C769-1C42-B1F3-E617C739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EFA71-3088-2D44-A35C-7918CF49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285B-A4DB-FF49-B33A-FAE11279B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053DF-3B1D-E442-8C2E-0120C8DE2070}" type="datetime1">
              <a:rPr lang="en-US" smtClean="0"/>
              <a:t>6/27/21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4140D-AEB1-024F-81B9-CE0568128D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D1A0-73CB-F040-9904-6B68A749C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F8174-CDF6-1A46-A696-88188E488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7373"/>
                    </a14:imgEffect>
                    <a14:imgEffect>
                      <a14:saturation sa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29187D-DA9D-5A43-BCBA-D109FFBA2F20}"/>
              </a:ext>
            </a:extLst>
          </p:cNvPr>
          <p:cNvSpPr/>
          <p:nvPr/>
        </p:nvSpPr>
        <p:spPr>
          <a:xfrm>
            <a:off x="3669175" y="775504"/>
            <a:ext cx="4977114" cy="516230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  <a:gs pos="65000">
                <a:srgbClr val="0070C0">
                  <a:alpha val="69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Auto-Loan 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Pricing Engine</a:t>
            </a:r>
          </a:p>
          <a:p>
            <a:pPr algn="ctr"/>
            <a:endParaRPr lang="en-US" dirty="0"/>
          </a:p>
          <a:p>
            <a:pPr algn="ctr"/>
            <a:r>
              <a:rPr lang="en-US" sz="3200" dirty="0" err="1"/>
              <a:t>Kun</a:t>
            </a:r>
            <a:r>
              <a:rPr lang="en-US" sz="3200" dirty="0"/>
              <a:t> Hu</a:t>
            </a:r>
          </a:p>
        </p:txBody>
      </p:sp>
    </p:spTree>
    <p:extLst>
      <p:ext uri="{BB962C8B-B14F-4D97-AF65-F5344CB8AC3E}">
        <p14:creationId xmlns:p14="http://schemas.microsoft.com/office/powerpoint/2010/main" val="29651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DC33A-72D9-7045-B6E8-24EE33CF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01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Auto Pricing Engine: Find the profit-maximizing interest rate for each loan in real-time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630A5D-A596-E140-882B-F7B601961644}"/>
              </a:ext>
            </a:extLst>
          </p:cNvPr>
          <p:cNvCxnSpPr/>
          <p:nvPr/>
        </p:nvCxnSpPr>
        <p:spPr>
          <a:xfrm>
            <a:off x="914400" y="1063366"/>
            <a:ext cx="10515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F29EFD-971A-0B4B-993E-0CEF5F982BC8}"/>
                  </a:ext>
                </a:extLst>
              </p:cNvPr>
              <p:cNvSpPr txBox="1"/>
              <p:nvPr/>
            </p:nvSpPr>
            <p:spPr>
              <a:xfrm>
                <a:off x="914400" y="1493134"/>
                <a:ext cx="4757194" cy="2062103"/>
              </a:xfrm>
              <a:prstGeom prst="rect">
                <a:avLst/>
              </a:prstGeom>
              <a:solidFill>
                <a:srgbClr val="DAE3F3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Objective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/>
                  <a:t>Each loan is given a base rate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/>
                  <a:t>Find a </a:t>
                </a:r>
                <a:r>
                  <a:rPr lang="en-US" dirty="0">
                    <a:solidFill>
                      <a:srgbClr val="FF0000"/>
                    </a:solidFill>
                  </a:rPr>
                  <a:t>margin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around the base rate that maximizes </a:t>
                </a:r>
                <a:r>
                  <a:rPr lang="en-US" dirty="0">
                    <a:solidFill>
                      <a:srgbClr val="FF0000"/>
                    </a:solidFill>
                  </a:rPr>
                  <a:t>expected profit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/>
                  <a:t>prob. of conversion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/>
                  <a:t>profit given conversion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F29EFD-971A-0B4B-993E-0CEF5F982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493134"/>
                <a:ext cx="4757194" cy="2062103"/>
              </a:xfrm>
              <a:prstGeom prst="rect">
                <a:avLst/>
              </a:prstGeom>
              <a:blipFill>
                <a:blip r:embed="rId2"/>
                <a:stretch>
                  <a:fillRect l="-800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273074-FF7E-3A45-A03B-CE017298DBE7}"/>
              </a:ext>
            </a:extLst>
          </p:cNvPr>
          <p:cNvSpPr txBox="1"/>
          <p:nvPr/>
        </p:nvSpPr>
        <p:spPr>
          <a:xfrm>
            <a:off x="6596606" y="1493134"/>
            <a:ext cx="4757194" cy="2062103"/>
          </a:xfrm>
          <a:prstGeom prst="rect">
            <a:avLst/>
          </a:prstGeom>
          <a:solidFill>
            <a:srgbClr val="DAE3F3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Observational</a:t>
            </a:r>
            <a:r>
              <a:rPr lang="en-US" dirty="0"/>
              <a:t> data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Loan, applicants and vehicle info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Economic variables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A/B testing </a:t>
            </a:r>
            <a:r>
              <a:rPr lang="en-US" dirty="0"/>
              <a:t>data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4 treatment and 1 control variant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Each has different </a:t>
            </a:r>
            <a:r>
              <a:rPr lang="en-US" dirty="0">
                <a:solidFill>
                  <a:srgbClr val="FF0000"/>
                </a:solidFill>
              </a:rPr>
              <a:t>margin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E3DD3-39B3-F942-8A21-1500D6257B88}"/>
              </a:ext>
            </a:extLst>
          </p:cNvPr>
          <p:cNvSpPr txBox="1"/>
          <p:nvPr/>
        </p:nvSpPr>
        <p:spPr>
          <a:xfrm>
            <a:off x="914400" y="3960235"/>
            <a:ext cx="4757194" cy="2062103"/>
          </a:xfrm>
          <a:prstGeom prst="rect">
            <a:avLst/>
          </a:prstGeom>
          <a:solidFill>
            <a:srgbClr val="DAE3F3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Method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Two-part model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conversion rate at the base price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 err="1"/>
              <a:t>LightGBM</a:t>
            </a:r>
            <a:endParaRPr lang="en-US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sensitivity around the base price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Causal ML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87B10-BF77-6148-B33E-1A26EE54F86D}"/>
              </a:ext>
            </a:extLst>
          </p:cNvPr>
          <p:cNvSpPr txBox="1"/>
          <p:nvPr/>
        </p:nvSpPr>
        <p:spPr>
          <a:xfrm>
            <a:off x="6596606" y="3960235"/>
            <a:ext cx="4757194" cy="2062103"/>
          </a:xfrm>
          <a:prstGeom prst="rect">
            <a:avLst/>
          </a:prstGeom>
          <a:solidFill>
            <a:srgbClr val="DAE3F3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Impact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20,000 loans per day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$20k ~ $30k per application (face value)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dirty="0"/>
              <a:t>$24m projected lift in annual profits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302EE16-0420-1940-813C-83E5BCED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DC33A-72D9-7045-B6E8-24EE33CF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011"/>
          </a:xfrm>
        </p:spPr>
        <p:txBody>
          <a:bodyPr>
            <a:normAutofit/>
          </a:bodyPr>
          <a:lstStyle/>
          <a:p>
            <a:r>
              <a:rPr lang="en-US" sz="2400" dirty="0"/>
              <a:t>Business Process Overview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630A5D-A596-E140-882B-F7B601961644}"/>
              </a:ext>
            </a:extLst>
          </p:cNvPr>
          <p:cNvCxnSpPr/>
          <p:nvPr/>
        </p:nvCxnSpPr>
        <p:spPr>
          <a:xfrm>
            <a:off x="914400" y="1063366"/>
            <a:ext cx="10515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10102C-C1BC-9049-B69D-CBA16D70CFF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643" y="1284790"/>
            <a:ext cx="7784038" cy="53995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CEF1A-41BE-A24B-83E1-D89674F2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0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DC33A-72D9-7045-B6E8-24EE33CF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011"/>
          </a:xfrm>
        </p:spPr>
        <p:txBody>
          <a:bodyPr>
            <a:normAutofit/>
          </a:bodyPr>
          <a:lstStyle/>
          <a:p>
            <a:r>
              <a:rPr lang="en-US" sz="2400" dirty="0"/>
              <a:t>Key Model Drivers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630A5D-A596-E140-882B-F7B601961644}"/>
              </a:ext>
            </a:extLst>
          </p:cNvPr>
          <p:cNvCxnSpPr/>
          <p:nvPr/>
        </p:nvCxnSpPr>
        <p:spPr>
          <a:xfrm>
            <a:off x="914400" y="1063366"/>
            <a:ext cx="10515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87F3AB-E66B-F044-91BE-69FC83DD7E38}"/>
              </a:ext>
            </a:extLst>
          </p:cNvPr>
          <p:cNvGrpSpPr/>
          <p:nvPr/>
        </p:nvGrpSpPr>
        <p:grpSpPr>
          <a:xfrm>
            <a:off x="1330124" y="1761608"/>
            <a:ext cx="9531751" cy="3873454"/>
            <a:chOff x="1307939" y="1575232"/>
            <a:chExt cx="9531751" cy="38734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85725A-3E07-2346-BB71-368FDFCFF581}"/>
                </a:ext>
              </a:extLst>
            </p:cNvPr>
            <p:cNvGrpSpPr/>
            <p:nvPr/>
          </p:nvGrpSpPr>
          <p:grpSpPr>
            <a:xfrm>
              <a:off x="1307939" y="1575232"/>
              <a:ext cx="2199190" cy="3873454"/>
              <a:chOff x="914400" y="1378462"/>
              <a:chExt cx="2199190" cy="387345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950FBA5-3764-4841-9021-02C7FF00C5DF}"/>
                  </a:ext>
                </a:extLst>
              </p:cNvPr>
              <p:cNvSpPr/>
              <p:nvPr/>
            </p:nvSpPr>
            <p:spPr>
              <a:xfrm>
                <a:off x="914400" y="1378462"/>
                <a:ext cx="2199190" cy="1886674"/>
              </a:xfrm>
              <a:prstGeom prst="rect">
                <a:avLst/>
              </a:prstGeom>
              <a:blipFill dpi="0" rotWithShape="1">
                <a:blip r:embed="rId2" cstate="hqprint">
                  <a:alphaModFix amt="78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B5988-B62C-204F-9C51-B5C86D15FF7B}"/>
                  </a:ext>
                </a:extLst>
              </p:cNvPr>
              <p:cNvSpPr txBox="1"/>
              <p:nvPr/>
            </p:nvSpPr>
            <p:spPr>
              <a:xfrm>
                <a:off x="914400" y="3497590"/>
                <a:ext cx="2199190" cy="1754326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Price Info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Base rate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Margin</a:t>
                </a: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55914D-3DDB-C848-B877-403EB75E98AB}"/>
                </a:ext>
              </a:extLst>
            </p:cNvPr>
            <p:cNvGrpSpPr/>
            <p:nvPr/>
          </p:nvGrpSpPr>
          <p:grpSpPr>
            <a:xfrm>
              <a:off x="3752126" y="1575232"/>
              <a:ext cx="2199190" cy="3873454"/>
              <a:chOff x="914400" y="1378462"/>
              <a:chExt cx="2199190" cy="387345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B5DDEB-6760-DA45-A436-A7C976365ED5}"/>
                  </a:ext>
                </a:extLst>
              </p:cNvPr>
              <p:cNvSpPr/>
              <p:nvPr/>
            </p:nvSpPr>
            <p:spPr>
              <a:xfrm>
                <a:off x="914400" y="1378462"/>
                <a:ext cx="2199190" cy="1886674"/>
              </a:xfrm>
              <a:prstGeom prst="rect">
                <a:avLst/>
              </a:prstGeom>
              <a:blipFill>
                <a:blip r:embed="rId3" cstate="hqprint">
                  <a:alphaModFix amt="78000"/>
                  <a:duotone>
                    <a:prstClr val="black"/>
                    <a:srgbClr val="DAE3F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095001-12BC-1D44-9FAB-7590B891B21D}"/>
                  </a:ext>
                </a:extLst>
              </p:cNvPr>
              <p:cNvSpPr txBox="1"/>
              <p:nvPr/>
            </p:nvSpPr>
            <p:spPr>
              <a:xfrm>
                <a:off x="914400" y="3497590"/>
                <a:ext cx="2199190" cy="1754326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Application Info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Loan amount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Term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Credit score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...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AA0950-E918-1044-B8D5-35B6CB9D77F8}"/>
                </a:ext>
              </a:extLst>
            </p:cNvPr>
            <p:cNvGrpSpPr/>
            <p:nvPr/>
          </p:nvGrpSpPr>
          <p:grpSpPr>
            <a:xfrm>
              <a:off x="6196313" y="1575232"/>
              <a:ext cx="2199190" cy="3873454"/>
              <a:chOff x="914400" y="1378462"/>
              <a:chExt cx="2199190" cy="387345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A19F45-557F-EF4E-98C6-DBBA38393EB1}"/>
                  </a:ext>
                </a:extLst>
              </p:cNvPr>
              <p:cNvSpPr/>
              <p:nvPr/>
            </p:nvSpPr>
            <p:spPr>
              <a:xfrm>
                <a:off x="914400" y="1378462"/>
                <a:ext cx="2199190" cy="1886674"/>
              </a:xfrm>
              <a:prstGeom prst="rect">
                <a:avLst/>
              </a:prstGeom>
              <a:blipFill>
                <a:blip r:embed="rId4" cstate="hqprint">
                  <a:alphaModFix amt="78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5721E0-81E1-F04F-9D22-F07354F675C1}"/>
                  </a:ext>
                </a:extLst>
              </p:cNvPr>
              <p:cNvSpPr txBox="1"/>
              <p:nvPr/>
            </p:nvSpPr>
            <p:spPr>
              <a:xfrm>
                <a:off x="914400" y="3497590"/>
                <a:ext cx="2199190" cy="1754326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Vehicle Info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Make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Model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Age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...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A7D7085-0BB1-D747-8650-EA312A4A37DE}"/>
                </a:ext>
              </a:extLst>
            </p:cNvPr>
            <p:cNvGrpSpPr/>
            <p:nvPr/>
          </p:nvGrpSpPr>
          <p:grpSpPr>
            <a:xfrm>
              <a:off x="8640500" y="1575232"/>
              <a:ext cx="2199190" cy="3873454"/>
              <a:chOff x="914400" y="1378462"/>
              <a:chExt cx="2199190" cy="387345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5258D83-0F16-AC40-820C-54AF8F74977D}"/>
                  </a:ext>
                </a:extLst>
              </p:cNvPr>
              <p:cNvSpPr/>
              <p:nvPr/>
            </p:nvSpPr>
            <p:spPr>
              <a:xfrm>
                <a:off x="914400" y="1378462"/>
                <a:ext cx="2199190" cy="1886674"/>
              </a:xfrm>
              <a:prstGeom prst="rect">
                <a:avLst/>
              </a:prstGeom>
              <a:blipFill>
                <a:blip r:embed="rId5" cstate="hqprint">
                  <a:alphaModFix amt="78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B06CDC-0D0A-C449-BD5E-8704E28B9FCB}"/>
                  </a:ext>
                </a:extLst>
              </p:cNvPr>
              <p:cNvSpPr txBox="1"/>
              <p:nvPr/>
            </p:nvSpPr>
            <p:spPr>
              <a:xfrm>
                <a:off x="914400" y="3497590"/>
                <a:ext cx="2199190" cy="1754326"/>
              </a:xfrm>
              <a:prstGeom prst="rect">
                <a:avLst/>
              </a:prstGeom>
              <a:solidFill>
                <a:srgbClr val="DAE3F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Other Info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Market rate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Historical moving averages</a:t>
                </a:r>
              </a:p>
              <a:p>
                <a:pPr marL="285750" indent="-285750">
                  <a:buClr>
                    <a:srgbClr val="0070C0"/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...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C64FB6D-7578-F044-B107-B1284D90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3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DC33A-72D9-7045-B6E8-24EE33CF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011"/>
          </a:xfrm>
        </p:spPr>
        <p:txBody>
          <a:bodyPr>
            <a:normAutofit/>
          </a:bodyPr>
          <a:lstStyle/>
          <a:p>
            <a:r>
              <a:rPr lang="en-US" sz="2400" dirty="0"/>
              <a:t>Two-part model design to estimate both the level and sensitivity of conversion rate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630A5D-A596-E140-882B-F7B601961644}"/>
              </a:ext>
            </a:extLst>
          </p:cNvPr>
          <p:cNvCxnSpPr/>
          <p:nvPr/>
        </p:nvCxnSpPr>
        <p:spPr>
          <a:xfrm>
            <a:off x="914400" y="1063366"/>
            <a:ext cx="10515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2F1E0B-5F65-B240-AD47-1591BA2E6E9E}"/>
                  </a:ext>
                </a:extLst>
              </p:cNvPr>
              <p:cNvSpPr txBox="1"/>
              <p:nvPr/>
            </p:nvSpPr>
            <p:spPr>
              <a:xfrm>
                <a:off x="838200" y="1352429"/>
                <a:ext cx="101777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Clr>
                    <a:srgbClr val="0070C0"/>
                  </a:buClr>
                  <a:buSzPct val="118000"/>
                  <a:buFont typeface="Wingdings" pitchFamily="2" charset="2"/>
                  <a:buChar char="§"/>
                </a:pPr>
                <a:r>
                  <a:rPr lang="en-US" sz="2000" dirty="0"/>
                  <a:t>Question: what is the conversion rate when the interest rate changes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2000" dirty="0"/>
                  <a:t>? </a:t>
                </a:r>
                <a:r>
                  <a:rPr lang="en-US" sz="2000" dirty="0">
                    <a:solidFill>
                      <a:srgbClr val="C00000"/>
                    </a:solidFill>
                  </a:rPr>
                  <a:t>– this is causality!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2F1E0B-5F65-B240-AD47-1591BA2E6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52429"/>
                <a:ext cx="10177723" cy="400110"/>
              </a:xfrm>
              <a:prstGeom prst="rect">
                <a:avLst/>
              </a:prstGeom>
              <a:blipFill>
                <a:blip r:embed="rId2"/>
                <a:stretch>
                  <a:fillRect l="-623" t="-1212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DC65D7-D0AF-4744-918F-882633A56316}"/>
                  </a:ext>
                </a:extLst>
              </p:cNvPr>
              <p:cNvSpPr txBox="1"/>
              <p:nvPr/>
            </p:nvSpPr>
            <p:spPr>
              <a:xfrm>
                <a:off x="838200" y="2011910"/>
                <a:ext cx="5150734" cy="3447098"/>
              </a:xfrm>
              <a:prstGeom prst="rect">
                <a:avLst/>
              </a:prstGeom>
              <a:solidFill>
                <a:srgbClr val="DAE3F3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Baseline Approach: only model final price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conversion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base</m:t>
                        </m:r>
                        <m:r>
                          <a:rPr lang="en-US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controls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Estimated </a:t>
                </a:r>
                <a:r>
                  <a:rPr lang="en-US" dirty="0"/>
                  <a:t>as </a:t>
                </a:r>
                <a:r>
                  <a:rPr lang="en-US" dirty="0">
                    <a:solidFill>
                      <a:schemeClr val="tx1"/>
                    </a:solidFill>
                  </a:rPr>
                  <a:t>conventional supervised ML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Pros: 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Easy to model</a:t>
                </a: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Cons: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under-estimate sensitivity </a:t>
                </a:r>
                <a:r>
                  <a:rPr lang="en-US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/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2DC65D7-D0AF-4744-918F-882633A56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11910"/>
                <a:ext cx="5150734" cy="3447098"/>
              </a:xfrm>
              <a:prstGeom prst="rect">
                <a:avLst/>
              </a:prstGeom>
              <a:blipFill>
                <a:blip r:embed="rId3"/>
                <a:stretch>
                  <a:fillRect l="-737" t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5234F-6C3A-C44D-920C-C6B89BB09A2D}"/>
                  </a:ext>
                </a:extLst>
              </p:cNvPr>
              <p:cNvSpPr txBox="1"/>
              <p:nvPr/>
            </p:nvSpPr>
            <p:spPr>
              <a:xfrm>
                <a:off x="6283124" y="2011910"/>
                <a:ext cx="5150734" cy="3447098"/>
              </a:xfrm>
              <a:prstGeom prst="rect">
                <a:avLst/>
              </a:prstGeom>
              <a:solidFill>
                <a:srgbClr val="DAE3F3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Champion Approach</a:t>
                </a:r>
                <a:r>
                  <a:rPr lang="en-US" sz="2000" b="1" dirty="0"/>
                  <a:t>: decouple base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2000" b="1" dirty="0"/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base</m:t>
                        </m:r>
                        <m:r>
                          <a:rPr lang="en-US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controls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controls</m:t>
                        </m:r>
                      </m:e>
                    </m:d>
                    <m:r>
                      <a:rPr lang="en-US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dirty="0"/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/>
                  <a:t>The first is estimated by </a:t>
                </a:r>
                <a:r>
                  <a:rPr lang="en-US" dirty="0" err="1"/>
                  <a:t>LightGBM</a:t>
                </a:r>
                <a:endParaRPr lang="en-US" dirty="0"/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The latter </a:t>
                </a:r>
                <a:r>
                  <a:rPr lang="en-US" dirty="0"/>
                  <a:t>by causal ML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Pros: 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/>
                  <a:t>accurately estimate both conversion rate and its sensitivity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Cons:</a:t>
                </a:r>
              </a:p>
              <a:p>
                <a:pPr marL="742950" lvl="1" indent="-285750">
                  <a:buClr>
                    <a:schemeClr val="accent1">
                      <a:lumMod val="75000"/>
                    </a:schemeClr>
                  </a:buClr>
                  <a:buFont typeface="Wingdings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more complicated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65234F-6C3A-C44D-920C-C6B89BB0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4" y="2011910"/>
                <a:ext cx="5150734" cy="3447098"/>
              </a:xfrm>
              <a:prstGeom prst="rect">
                <a:avLst/>
              </a:prstGeom>
              <a:blipFill>
                <a:blip r:embed="rId4"/>
                <a:stretch>
                  <a:fillRect l="-739" t="-366" r="-1232" b="-1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03B825D-2918-8849-9162-A74C8FA7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7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DDC33A-72D9-7045-B6E8-24EE33CF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3011"/>
          </a:xfrm>
        </p:spPr>
        <p:txBody>
          <a:bodyPr>
            <a:normAutofit/>
          </a:bodyPr>
          <a:lstStyle/>
          <a:p>
            <a:r>
              <a:rPr lang="en-US" sz="2400" dirty="0"/>
              <a:t>Evaluation: Offline and Online Metrics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630A5D-A596-E140-882B-F7B601961644}"/>
              </a:ext>
            </a:extLst>
          </p:cNvPr>
          <p:cNvCxnSpPr/>
          <p:nvPr/>
        </p:nvCxnSpPr>
        <p:spPr>
          <a:xfrm>
            <a:off x="914400" y="1063366"/>
            <a:ext cx="10515600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A3ECD44-6A2A-CA48-A9CA-61FE025254B4}"/>
              </a:ext>
            </a:extLst>
          </p:cNvPr>
          <p:cNvGrpSpPr/>
          <p:nvPr/>
        </p:nvGrpSpPr>
        <p:grpSpPr>
          <a:xfrm>
            <a:off x="1180617" y="1252322"/>
            <a:ext cx="4435034" cy="5102162"/>
            <a:chOff x="838199" y="1252322"/>
            <a:chExt cx="4435034" cy="51021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DC65D7-D0AF-4744-918F-882633A56316}"/>
                </a:ext>
              </a:extLst>
            </p:cNvPr>
            <p:cNvSpPr txBox="1"/>
            <p:nvPr/>
          </p:nvSpPr>
          <p:spPr>
            <a:xfrm>
              <a:off x="838199" y="2907386"/>
              <a:ext cx="4435033" cy="3447098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Offline Evaluation</a:t>
              </a:r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endParaRPr lang="en-US" dirty="0">
                <a:latin typeface="Cambria Math" panose="02040503050406030204" pitchFamily="18" charset="0"/>
              </a:endParaRPr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Conversion model accuracy at loan level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Brier</a:t>
              </a:r>
              <a:r>
                <a:rPr lang="en-US" dirty="0"/>
                <a:t> score (MSE)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AUC ROC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...</a:t>
              </a: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Conversion model accuracy at </a:t>
              </a:r>
              <a:r>
                <a:rPr lang="en-US" dirty="0" err="1"/>
                <a:t>agg</a:t>
              </a:r>
              <a:r>
                <a:rPr lang="en-US" dirty="0"/>
                <a:t>. level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Time series of actual vs. predicted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se</a:t>
              </a:r>
              <a:r>
                <a:rPr lang="en-US" dirty="0"/>
                <a:t>gment-wise break-down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Simulated lift in profits</a:t>
              </a:r>
              <a:endParaRPr lang="en-US" dirty="0">
                <a:solidFill>
                  <a:schemeClr val="tx1"/>
                </a:solidFill>
              </a:endParaRP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>
                  <a:solidFill>
                    <a:schemeClr val="tx1"/>
                  </a:solidFill>
                </a:rPr>
                <a:t>Back-testing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D1A51C-DC9B-5349-8A26-34738B8D0F33}"/>
                </a:ext>
              </a:extLst>
            </p:cNvPr>
            <p:cNvSpPr/>
            <p:nvPr/>
          </p:nvSpPr>
          <p:spPr>
            <a:xfrm>
              <a:off x="838200" y="1252322"/>
              <a:ext cx="4435033" cy="1490878"/>
            </a:xfrm>
            <a:prstGeom prst="rect">
              <a:avLst/>
            </a:prstGeom>
            <a:blipFill dpi="0" rotWithShape="1">
              <a:blip r:embed="rId2" cstate="hqprint">
                <a:alphaModFix amt="54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A6E49F-4295-C24D-9598-7619ACDC6D0A}"/>
              </a:ext>
            </a:extLst>
          </p:cNvPr>
          <p:cNvGrpSpPr/>
          <p:nvPr/>
        </p:nvGrpSpPr>
        <p:grpSpPr>
          <a:xfrm>
            <a:off x="6548377" y="1252322"/>
            <a:ext cx="4435034" cy="5102162"/>
            <a:chOff x="838199" y="1252322"/>
            <a:chExt cx="4435034" cy="510216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A40F70-6C14-3F41-9054-47372C3EABD6}"/>
                </a:ext>
              </a:extLst>
            </p:cNvPr>
            <p:cNvSpPr txBox="1"/>
            <p:nvPr/>
          </p:nvSpPr>
          <p:spPr>
            <a:xfrm>
              <a:off x="838199" y="2907386"/>
              <a:ext cx="4435033" cy="3447098"/>
            </a:xfrm>
            <a:prstGeom prst="rect">
              <a:avLst/>
            </a:prstGeom>
            <a:solidFill>
              <a:srgbClr val="DAE3F3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Online Evaluation</a:t>
              </a:r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endParaRPr lang="en-US" dirty="0"/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Primary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Conversion rate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Realized profit 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...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endParaRPr lang="en-US" dirty="0"/>
            </a:p>
            <a:p>
              <a:pPr marL="285750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Counter/tracking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Credit risk</a:t>
              </a:r>
            </a:p>
            <a:p>
              <a:pPr marL="742950" lvl="1" indent="-285750">
                <a:buClr>
                  <a:schemeClr val="accent1">
                    <a:lumMod val="75000"/>
                  </a:schemeClr>
                </a:buClr>
                <a:buFont typeface="Wingdings" pitchFamily="2" charset="2"/>
                <a:buChar char="§"/>
              </a:pPr>
              <a:r>
                <a:rPr lang="en-US" dirty="0"/>
                <a:t>...</a:t>
              </a:r>
            </a:p>
            <a:p>
              <a:pPr lvl="1">
                <a:buClr>
                  <a:schemeClr val="accent1">
                    <a:lumMod val="75000"/>
                  </a:schemeClr>
                </a:buClr>
              </a:pPr>
              <a:endParaRPr lang="en-US" dirty="0"/>
            </a:p>
            <a:p>
              <a:pPr lvl="1">
                <a:buClr>
                  <a:schemeClr val="accent1">
                    <a:lumMod val="75000"/>
                  </a:schemeClr>
                </a:buClr>
              </a:pP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40B251-DE56-374D-A2D6-B164236E21BD}"/>
                </a:ext>
              </a:extLst>
            </p:cNvPr>
            <p:cNvSpPr/>
            <p:nvPr/>
          </p:nvSpPr>
          <p:spPr>
            <a:xfrm>
              <a:off x="838200" y="1252322"/>
              <a:ext cx="4435033" cy="1490878"/>
            </a:xfrm>
            <a:prstGeom prst="rect">
              <a:avLst/>
            </a:prstGeom>
            <a:blipFill dpi="0" rotWithShape="1">
              <a:blip r:embed="rId3" cstate="hqprint">
                <a:alphaModFix amt="77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1AECEF-D206-F445-BB87-7E1CA9A7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F8174-CDF6-1A46-A696-88188E488A6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0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319</Words>
  <Application>Microsoft Macintosh PowerPoint</Application>
  <PresentationFormat>Widescreen</PresentationFormat>
  <Paragraphs>100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PowerPoint Presentation</vt:lpstr>
      <vt:lpstr>Auto Pricing Engine: Find the profit-maximizing interest rate for each loan in real-time</vt:lpstr>
      <vt:lpstr>Business Process Overview</vt:lpstr>
      <vt:lpstr>Key Model Drivers</vt:lpstr>
      <vt:lpstr>Two-part model design to estimate both the level and sensitivity of conversion rate</vt:lpstr>
      <vt:lpstr>Evaluation: Offline and Online Metrics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 Kun</dc:creator>
  <cp:lastModifiedBy>Hu Kun</cp:lastModifiedBy>
  <cp:revision>22</cp:revision>
  <dcterms:created xsi:type="dcterms:W3CDTF">2021-06-24T20:32:44Z</dcterms:created>
  <dcterms:modified xsi:type="dcterms:W3CDTF">2021-06-27T19:38:40Z</dcterms:modified>
</cp:coreProperties>
</file>